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9"/>
    <p:sldId id="257" r:id="rId40"/>
    <p:sldId id="258" r:id="rId41"/>
    <p:sldId id="259" r:id="rId42"/>
    <p:sldId id="260" r:id="rId43"/>
    <p:sldId id="261" r:id="rId44"/>
    <p:sldId id="262" r:id="rId45"/>
    <p:sldId id="263" r:id="rId46"/>
  </p:sldIdLst>
  <p:sldSz cx="18288000" cy="10287000"/>
  <p:notesSz cx="6858000" cy="9144000"/>
  <p:embeddedFontLst>
    <p:embeddedFont>
      <p:font typeface="Open Sans 1" charset="1" panose="020B0606030504020204"/>
      <p:regular r:id="rId6"/>
    </p:embeddedFont>
    <p:embeddedFont>
      <p:font typeface="Open Sans 1 Bold" charset="1" panose="020B0806030504020204"/>
      <p:regular r:id="rId7"/>
    </p:embeddedFont>
    <p:embeddedFont>
      <p:font typeface="Open Sans 1 Italics" charset="1" panose="020B0606030504020204"/>
      <p:regular r:id="rId8"/>
    </p:embeddedFont>
    <p:embeddedFont>
      <p:font typeface="Open Sans 1 Bold Italics" charset="1" panose="020B08060305040202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League Spartan" charset="1" panose="00000800000000000000"/>
      <p:regular r:id="rId14"/>
    </p:embeddedFont>
    <p:embeddedFont>
      <p:font typeface="Open Sans Condensed" charset="1" panose="00000000000000000000"/>
      <p:regular r:id="rId15"/>
    </p:embeddedFont>
    <p:embeddedFont>
      <p:font typeface="Open Sans Condensed Bold" charset="1" panose="00000000000000000000"/>
      <p:regular r:id="rId16"/>
    </p:embeddedFont>
    <p:embeddedFont>
      <p:font typeface="Open Sans Condensed Italics" charset="1" panose="00000000000000000000"/>
      <p:regular r:id="rId17"/>
    </p:embeddedFont>
    <p:embeddedFont>
      <p:font typeface="Open Sans Condensed Bold Italics" charset="1" panose="00000000000000000000"/>
      <p:regular r:id="rId18"/>
    </p:embeddedFont>
    <p:embeddedFont>
      <p:font typeface="Open Sans Condensed Light" charset="1" panose="00000000000000000000"/>
      <p:regular r:id="rId19"/>
    </p:embeddedFont>
    <p:embeddedFont>
      <p:font typeface="Open Sans Condensed Light Italics" charset="1" panose="00000000000000000000"/>
      <p:regular r:id="rId20"/>
    </p:embeddedFont>
    <p:embeddedFont>
      <p:font typeface="Open Sans Condensed Medium" charset="1" panose="00000000000000000000"/>
      <p:regular r:id="rId21"/>
    </p:embeddedFont>
    <p:embeddedFont>
      <p:font typeface="Open Sans Condensed Medium Italics" charset="1" panose="00000000000000000000"/>
      <p:regular r:id="rId22"/>
    </p:embeddedFont>
    <p:embeddedFont>
      <p:font typeface="Open Sans Condensed Semi-Bold" charset="1" panose="00000000000000000000"/>
      <p:regular r:id="rId23"/>
    </p:embeddedFont>
    <p:embeddedFont>
      <p:font typeface="Open Sans Condensed Semi-Bold Italics" charset="1" panose="00000000000000000000"/>
      <p:regular r:id="rId24"/>
    </p:embeddedFont>
    <p:embeddedFont>
      <p:font typeface="Open Sans Condensed Ultra-Bold" charset="1" panose="00000000000000000000"/>
      <p:regular r:id="rId25"/>
    </p:embeddedFont>
    <p:embeddedFont>
      <p:font typeface="Open Sans Condensed Ultra-Bold Italics" charset="1" panose="00000000000000000000"/>
      <p:regular r:id="rId26"/>
    </p:embeddedFont>
    <p:embeddedFont>
      <p:font typeface="Open Sans 2" charset="1" panose="00000000000000000000"/>
      <p:regular r:id="rId27"/>
    </p:embeddedFont>
    <p:embeddedFont>
      <p:font typeface="Open Sans 2 Bold" charset="1" panose="00000000000000000000"/>
      <p:regular r:id="rId28"/>
    </p:embeddedFont>
    <p:embeddedFont>
      <p:font typeface="Open Sans 2 Italics" charset="1" panose="00000000000000000000"/>
      <p:regular r:id="rId29"/>
    </p:embeddedFont>
    <p:embeddedFont>
      <p:font typeface="Open Sans 2 Bold Italics" charset="1" panose="00000000000000000000"/>
      <p:regular r:id="rId30"/>
    </p:embeddedFont>
    <p:embeddedFont>
      <p:font typeface="Open Sans 2 Light" charset="1" panose="00000000000000000000"/>
      <p:regular r:id="rId31"/>
    </p:embeddedFont>
    <p:embeddedFont>
      <p:font typeface="Open Sans 2 Light Italics" charset="1" panose="00000000000000000000"/>
      <p:regular r:id="rId32"/>
    </p:embeddedFont>
    <p:embeddedFont>
      <p:font typeface="Open Sans 2 Medium" charset="1" panose="00000000000000000000"/>
      <p:regular r:id="rId33"/>
    </p:embeddedFont>
    <p:embeddedFont>
      <p:font typeface="Open Sans 2 Medium Italics" charset="1" panose="00000000000000000000"/>
      <p:regular r:id="rId34"/>
    </p:embeddedFont>
    <p:embeddedFont>
      <p:font typeface="Open Sans 2 Semi-Bold" charset="1" panose="00000000000000000000"/>
      <p:regular r:id="rId35"/>
    </p:embeddedFont>
    <p:embeddedFont>
      <p:font typeface="Open Sans 2 Semi-Bold Italics" charset="1" panose="00000000000000000000"/>
      <p:regular r:id="rId36"/>
    </p:embeddedFont>
    <p:embeddedFont>
      <p:font typeface="Open Sans 2 Ultra-Bold" charset="1" panose="00000000000000000000"/>
      <p:regular r:id="rId37"/>
    </p:embeddedFont>
    <p:embeddedFont>
      <p:font typeface="Open Sans 2 Ultra-Bold Italics" charset="1" panose="00000000000000000000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slides/slide1.xml" Type="http://schemas.openxmlformats.org/officeDocument/2006/relationships/slide"/><Relationship Id="rId4" Target="theme/theme1.xml" Type="http://schemas.openxmlformats.org/officeDocument/2006/relationships/theme"/><Relationship Id="rId40" Target="slides/slide2.xml" Type="http://schemas.openxmlformats.org/officeDocument/2006/relationships/slide"/><Relationship Id="rId41" Target="slides/slide3.xml" Type="http://schemas.openxmlformats.org/officeDocument/2006/relationships/slide"/><Relationship Id="rId42" Target="slides/slide4.xml" Type="http://schemas.openxmlformats.org/officeDocument/2006/relationships/slide"/><Relationship Id="rId43" Target="slides/slide5.xml" Type="http://schemas.openxmlformats.org/officeDocument/2006/relationships/slide"/><Relationship Id="rId44" Target="slides/slide6.xml" Type="http://schemas.openxmlformats.org/officeDocument/2006/relationships/slide"/><Relationship Id="rId45" Target="slides/slide7.xml" Type="http://schemas.openxmlformats.org/officeDocument/2006/relationships/slide"/><Relationship Id="rId46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2.png>
</file>

<file path=ppt/media/image3.svg>
</file>

<file path=ppt/media/image4.gif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9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311626" y="7196146"/>
            <a:ext cx="7737124" cy="0"/>
          </a:xfrm>
          <a:prstGeom prst="line">
            <a:avLst/>
          </a:prstGeom>
          <a:ln cap="flat" w="104775">
            <a:solidFill>
              <a:srgbClr val="F6E7D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3523177"/>
            <a:ext cx="7471229" cy="3240645"/>
          </a:xfrm>
          <a:custGeom>
            <a:avLst/>
            <a:gdLst/>
            <a:ahLst/>
            <a:cxnLst/>
            <a:rect r="r" b="b" t="t" l="l"/>
            <a:pathLst>
              <a:path h="3240645" w="7471229">
                <a:moveTo>
                  <a:pt x="0" y="0"/>
                </a:moveTo>
                <a:lnTo>
                  <a:pt x="7471229" y="0"/>
                </a:lnTo>
                <a:lnTo>
                  <a:pt x="7471229" y="3240646"/>
                </a:lnTo>
                <a:lnTo>
                  <a:pt x="0" y="32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06876" y="3043037"/>
            <a:ext cx="7737124" cy="3801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955"/>
              </a:lnSpc>
            </a:pPr>
            <a:r>
              <a:rPr lang="en-US" sz="9050" spc="181">
                <a:solidFill>
                  <a:srgbClr val="F6E7D8"/>
                </a:solidFill>
                <a:latin typeface="League Spartan"/>
              </a:rPr>
              <a:t>DETECTOR DE </a:t>
            </a:r>
            <a:r>
              <a:rPr lang="en-US" sz="9050" spc="181">
                <a:solidFill>
                  <a:srgbClr val="F6E7D8"/>
                </a:solidFill>
                <a:latin typeface="League Spartan"/>
              </a:rPr>
              <a:t>PHISHING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11626" y="7754399"/>
            <a:ext cx="606679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49">
                <a:solidFill>
                  <a:srgbClr val="F6E7D8"/>
                </a:solidFill>
                <a:latin typeface="Open Sans 1"/>
              </a:rPr>
              <a:t>Ana Fernández de la Coba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9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082136" y="2135939"/>
            <a:ext cx="5273661" cy="5273661"/>
          </a:xfrm>
          <a:custGeom>
            <a:avLst/>
            <a:gdLst/>
            <a:ahLst/>
            <a:cxnLst/>
            <a:rect r="r" b="b" t="t" l="l"/>
            <a:pathLst>
              <a:path h="5273661" w="5273661">
                <a:moveTo>
                  <a:pt x="0" y="0"/>
                </a:moveTo>
                <a:lnTo>
                  <a:pt x="5273661" y="0"/>
                </a:lnTo>
                <a:lnTo>
                  <a:pt x="5273661" y="5273661"/>
                </a:lnTo>
                <a:lnTo>
                  <a:pt x="0" y="5273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44676" y="1970948"/>
            <a:ext cx="6610201" cy="226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800"/>
              </a:lnSpc>
            </a:pPr>
            <a:r>
              <a:rPr lang="en-US" sz="8000" spc="160">
                <a:solidFill>
                  <a:srgbClr val="F6E7D8"/>
                </a:solidFill>
                <a:latin typeface="League Spartan"/>
              </a:rPr>
              <a:t>QUÉ ES PHISHING?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44676" y="4725145"/>
            <a:ext cx="5956891" cy="245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31"/>
              </a:lnSpc>
            </a:pPr>
            <a:r>
              <a:rPr lang="en-US" sz="2808" spc="56">
                <a:solidFill>
                  <a:srgbClr val="F6E7D8"/>
                </a:solidFill>
                <a:latin typeface="Open Sans 2"/>
              </a:rPr>
              <a:t>ATAQUE CIBERNÉTICO PARA ROBAR O DAÑAR DATOS CONFIDENCIALES. </a:t>
            </a:r>
          </a:p>
          <a:p>
            <a:pPr marL="0" indent="0" lvl="0">
              <a:lnSpc>
                <a:spcPts val="3931"/>
              </a:lnSpc>
              <a:spcBef>
                <a:spcPct val="0"/>
              </a:spcBef>
            </a:pPr>
            <a:r>
              <a:rPr lang="en-US" sz="2808" spc="56">
                <a:solidFill>
                  <a:srgbClr val="F6E7D8"/>
                </a:solidFill>
                <a:latin typeface="Open Sans 2"/>
              </a:rPr>
              <a:t>SE PUEDEN DAR POR DIFERENTES VÍAS; CORREO, SMS, RR.SS., ETC.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9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-3604843"/>
            <a:ext cx="18288000" cy="18288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139238" y="4800595"/>
            <a:ext cx="9525" cy="742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5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287044" y="2263303"/>
            <a:ext cx="9704388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spc="89">
                <a:solidFill>
                  <a:srgbClr val="FFFFFF"/>
                </a:solidFill>
                <a:latin typeface="Open Sans 2"/>
              </a:rPr>
              <a:t>PRINCIPALES </a:t>
            </a:r>
            <a:r>
              <a:rPr lang="en-US" sz="4500" spc="89">
                <a:solidFill>
                  <a:srgbClr val="FFFFFF"/>
                </a:solidFill>
                <a:latin typeface="Open Sans 2 Bold"/>
              </a:rPr>
              <a:t>OBJETIVOS</a:t>
            </a:r>
            <a:r>
              <a:rPr lang="en-US" sz="4500" spc="89">
                <a:solidFill>
                  <a:srgbClr val="FFFFFF"/>
                </a:solidFill>
                <a:latin typeface="Open Sans 2"/>
              </a:rPr>
              <a:t>: </a:t>
            </a:r>
          </a:p>
          <a:p>
            <a:pPr algn="ctr">
              <a:lnSpc>
                <a:spcPts val="4950"/>
              </a:lnSpc>
            </a:pPr>
            <a:r>
              <a:rPr lang="en-US" sz="4500" spc="89">
                <a:solidFill>
                  <a:srgbClr val="FFFFFF"/>
                </a:solidFill>
                <a:latin typeface="Open Sans 2"/>
              </a:rPr>
              <a:t> EMPRESAS GRANDES Y MEDIANAS,</a:t>
            </a:r>
          </a:p>
          <a:p>
            <a:pPr algn="ctr">
              <a:lnSpc>
                <a:spcPts val="4950"/>
              </a:lnSpc>
              <a:spcBef>
                <a:spcPct val="0"/>
              </a:spcBef>
            </a:pPr>
            <a:r>
              <a:rPr lang="en-US" sz="4500" spc="89">
                <a:solidFill>
                  <a:srgbClr val="FFFFFF"/>
                </a:solidFill>
                <a:latin typeface="Open Sans 2"/>
              </a:rPr>
              <a:t>PERSONALIDADES RELEVANTES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330549" y="5591180"/>
            <a:ext cx="13636427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spc="89">
                <a:solidFill>
                  <a:srgbClr val="FFFFFF"/>
                </a:solidFill>
                <a:latin typeface="Open Sans 2"/>
              </a:rPr>
              <a:t>“SI TÚ TIENES MUCHO QUE PERDER, </a:t>
            </a:r>
          </a:p>
          <a:p>
            <a:pPr algn="ctr">
              <a:lnSpc>
                <a:spcPts val="4950"/>
              </a:lnSpc>
              <a:spcBef>
                <a:spcPct val="0"/>
              </a:spcBef>
            </a:pPr>
            <a:r>
              <a:rPr lang="en-US" sz="4500" spc="89">
                <a:solidFill>
                  <a:srgbClr val="FFFFFF"/>
                </a:solidFill>
                <a:latin typeface="Open Sans 2"/>
              </a:rPr>
              <a:t>LOS ESTAFADORES TIENEN MUCHO QUE GANAR”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9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56296" y="5143500"/>
            <a:ext cx="2479167" cy="4114800"/>
          </a:xfrm>
          <a:custGeom>
            <a:avLst/>
            <a:gdLst/>
            <a:ahLst/>
            <a:cxnLst/>
            <a:rect r="r" b="b" t="t" l="l"/>
            <a:pathLst>
              <a:path h="4114800" w="2479167">
                <a:moveTo>
                  <a:pt x="0" y="0"/>
                </a:moveTo>
                <a:lnTo>
                  <a:pt x="2479167" y="0"/>
                </a:lnTo>
                <a:lnTo>
                  <a:pt x="247916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574704" y="5210175"/>
            <a:ext cx="7138591" cy="993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2"/>
              </a:lnSpc>
              <a:spcBef>
                <a:spcPct val="0"/>
              </a:spcBef>
            </a:pPr>
            <a:r>
              <a:rPr lang="en-US" sz="6993" spc="139">
                <a:solidFill>
                  <a:srgbClr val="FFFFFF"/>
                </a:solidFill>
                <a:latin typeface="Open Sans 2"/>
              </a:rPr>
              <a:t>clara-MENTE SÍ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5266" y="2368248"/>
            <a:ext cx="17657467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  <a:spcBef>
                <a:spcPct val="0"/>
              </a:spcBef>
            </a:pPr>
            <a:r>
              <a:rPr lang="en-US" sz="5000" spc="100">
                <a:solidFill>
                  <a:srgbClr val="FFFFFF"/>
                </a:solidFill>
                <a:latin typeface="Open Sans 2"/>
              </a:rPr>
              <a:t>ENTONCES,</a:t>
            </a:r>
          </a:p>
          <a:p>
            <a:pPr algn="ctr">
              <a:lnSpc>
                <a:spcPts val="5500"/>
              </a:lnSpc>
              <a:spcBef>
                <a:spcPct val="0"/>
              </a:spcBef>
            </a:pPr>
            <a:r>
              <a:rPr lang="en-US" sz="5000" spc="100">
                <a:solidFill>
                  <a:srgbClr val="FFFFFF"/>
                </a:solidFill>
                <a:latin typeface="Open Sans 2"/>
              </a:rPr>
              <a:t>¿LOS DATOS DE MI EMPRESA PUEDEN </a:t>
            </a:r>
          </a:p>
          <a:p>
            <a:pPr algn="ctr">
              <a:lnSpc>
                <a:spcPts val="5500"/>
              </a:lnSpc>
              <a:spcBef>
                <a:spcPct val="0"/>
              </a:spcBef>
            </a:pPr>
            <a:r>
              <a:rPr lang="en-US" sz="5000" spc="100">
                <a:solidFill>
                  <a:srgbClr val="FFFFFF"/>
                </a:solidFill>
                <a:latin typeface="Open Sans 2"/>
              </a:rPr>
              <a:t>ESTAR EN PELIGRO? ¿ME PODRÍA PASAR A MÍ?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9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7258" y="4489880"/>
            <a:ext cx="4199837" cy="5586821"/>
          </a:xfrm>
          <a:custGeom>
            <a:avLst/>
            <a:gdLst/>
            <a:ahLst/>
            <a:cxnLst/>
            <a:rect r="r" b="b" t="t" l="l"/>
            <a:pathLst>
              <a:path h="5586821" w="4199837">
                <a:moveTo>
                  <a:pt x="0" y="0"/>
                </a:moveTo>
                <a:lnTo>
                  <a:pt x="4199837" y="0"/>
                </a:lnTo>
                <a:lnTo>
                  <a:pt x="4199837" y="5586821"/>
                </a:lnTo>
                <a:lnTo>
                  <a:pt x="0" y="5586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978443" y="4489880"/>
            <a:ext cx="4343169" cy="5567153"/>
          </a:xfrm>
          <a:custGeom>
            <a:avLst/>
            <a:gdLst/>
            <a:ahLst/>
            <a:cxnLst/>
            <a:rect r="r" b="b" t="t" l="l"/>
            <a:pathLst>
              <a:path h="5567153" w="4343169">
                <a:moveTo>
                  <a:pt x="0" y="0"/>
                </a:moveTo>
                <a:lnTo>
                  <a:pt x="4343169" y="0"/>
                </a:lnTo>
                <a:lnTo>
                  <a:pt x="4343169" y="5567154"/>
                </a:lnTo>
                <a:lnTo>
                  <a:pt x="0" y="55671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32960" y="4371183"/>
            <a:ext cx="4176680" cy="5581917"/>
          </a:xfrm>
          <a:custGeom>
            <a:avLst/>
            <a:gdLst/>
            <a:ahLst/>
            <a:cxnLst/>
            <a:rect r="r" b="b" t="t" l="l"/>
            <a:pathLst>
              <a:path h="5581917" w="4176680">
                <a:moveTo>
                  <a:pt x="0" y="0"/>
                </a:moveTo>
                <a:lnTo>
                  <a:pt x="4176679" y="0"/>
                </a:lnTo>
                <a:lnTo>
                  <a:pt x="4176679" y="5581918"/>
                </a:lnTo>
                <a:lnTo>
                  <a:pt x="0" y="55819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58690" y="1516892"/>
            <a:ext cx="13370620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spc="100">
                <a:solidFill>
                  <a:srgbClr val="FFFFFF"/>
                </a:solidFill>
                <a:latin typeface="Open Sans 2"/>
              </a:rPr>
              <a:t>ANTE ESTE PROBLEMA, ¿QUÉ OFRECEMOS?</a:t>
            </a:r>
          </a:p>
          <a:p>
            <a:pPr algn="ctr">
              <a:lnSpc>
                <a:spcPts val="5500"/>
              </a:lnSpc>
            </a:pPr>
            <a:r>
              <a:rPr lang="en-US" sz="5000" spc="100">
                <a:solidFill>
                  <a:srgbClr val="FFFFFF"/>
                </a:solidFill>
                <a:latin typeface="Open Sans 2"/>
              </a:rPr>
              <a:t> “el detector de phishing”: </a:t>
            </a:r>
          </a:p>
          <a:p>
            <a:pPr algn="ctr">
              <a:lnSpc>
                <a:spcPts val="5500"/>
              </a:lnSpc>
              <a:spcBef>
                <a:spcPct val="0"/>
              </a:spcBef>
            </a:pPr>
            <a:r>
              <a:rPr lang="en-US" sz="5000" spc="100">
                <a:solidFill>
                  <a:srgbClr val="FFFFFF"/>
                </a:solidFill>
                <a:latin typeface="Open Sans 2"/>
              </a:rPr>
              <a:t>UN GRAN MODELO DE MACHINE LEARNING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9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24598" y="3933002"/>
            <a:ext cx="2238805" cy="1287313"/>
          </a:xfrm>
          <a:custGeom>
            <a:avLst/>
            <a:gdLst/>
            <a:ahLst/>
            <a:cxnLst/>
            <a:rect r="r" b="b" t="t" l="l"/>
            <a:pathLst>
              <a:path h="1287313" w="2238805">
                <a:moveTo>
                  <a:pt x="0" y="0"/>
                </a:moveTo>
                <a:lnTo>
                  <a:pt x="2238804" y="0"/>
                </a:lnTo>
                <a:lnTo>
                  <a:pt x="2238804" y="1287313"/>
                </a:lnTo>
                <a:lnTo>
                  <a:pt x="0" y="12873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88558" y="2277356"/>
            <a:ext cx="7710885" cy="1236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2"/>
              </a:lnSpc>
            </a:pPr>
            <a:r>
              <a:rPr lang="en-US" sz="4365" spc="87">
                <a:solidFill>
                  <a:srgbClr val="FFFFFF"/>
                </a:solidFill>
                <a:latin typeface="League Spartan"/>
              </a:rPr>
              <a:t>RESULTADOS : </a:t>
            </a:r>
          </a:p>
          <a:p>
            <a:pPr algn="ctr">
              <a:lnSpc>
                <a:spcPts val="4802"/>
              </a:lnSpc>
              <a:spcBef>
                <a:spcPct val="0"/>
              </a:spcBef>
            </a:pPr>
            <a:r>
              <a:rPr lang="en-US" sz="4365" spc="87">
                <a:solidFill>
                  <a:srgbClr val="FFFFFF"/>
                </a:solidFill>
                <a:latin typeface="League Spartan"/>
              </a:rPr>
              <a:t>CASI UN 98% DE ACIERTO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70610" y="5696224"/>
            <a:ext cx="10746780" cy="2209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5"/>
              </a:lnSpc>
            </a:pPr>
            <a:r>
              <a:rPr lang="en-US" sz="5250" spc="105">
                <a:solidFill>
                  <a:srgbClr val="FFFFFF"/>
                </a:solidFill>
                <a:latin typeface="Open Sans Condensed"/>
              </a:rPr>
              <a:t>POR LO QUE PODEMOS AFIRMAR QUE</a:t>
            </a:r>
          </a:p>
          <a:p>
            <a:pPr algn="ctr">
              <a:lnSpc>
                <a:spcPts val="5775"/>
              </a:lnSpc>
            </a:pPr>
            <a:r>
              <a:rPr lang="en-US" sz="5250" spc="105">
                <a:solidFill>
                  <a:srgbClr val="FFFFFF"/>
                </a:solidFill>
                <a:latin typeface="Open Sans Condensed"/>
              </a:rPr>
              <a:t>ES UN DEFENSA EXCELENTE QUE PROTEGERÁ </a:t>
            </a:r>
          </a:p>
          <a:p>
            <a:pPr algn="ctr">
              <a:lnSpc>
                <a:spcPts val="5775"/>
              </a:lnSpc>
              <a:spcBef>
                <a:spcPct val="0"/>
              </a:spcBef>
            </a:pPr>
            <a:r>
              <a:rPr lang="en-US" sz="5250" spc="105">
                <a:solidFill>
                  <a:srgbClr val="FFFFFF"/>
                </a:solidFill>
                <a:latin typeface="Open Sans Condensed"/>
              </a:rPr>
              <a:t>LOS DATOS QUE MÁS TE IMPORTAN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9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97329" y="6312363"/>
            <a:ext cx="2307416" cy="2064089"/>
          </a:xfrm>
          <a:custGeom>
            <a:avLst/>
            <a:gdLst/>
            <a:ahLst/>
            <a:cxnLst/>
            <a:rect r="r" b="b" t="t" l="l"/>
            <a:pathLst>
              <a:path h="2064089" w="2307416">
                <a:moveTo>
                  <a:pt x="0" y="0"/>
                </a:moveTo>
                <a:lnTo>
                  <a:pt x="2307416" y="0"/>
                </a:lnTo>
                <a:lnTo>
                  <a:pt x="2307416" y="2064088"/>
                </a:lnTo>
                <a:lnTo>
                  <a:pt x="0" y="20640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290192" y="6312363"/>
            <a:ext cx="2025387" cy="2064089"/>
          </a:xfrm>
          <a:custGeom>
            <a:avLst/>
            <a:gdLst/>
            <a:ahLst/>
            <a:cxnLst/>
            <a:rect r="r" b="b" t="t" l="l"/>
            <a:pathLst>
              <a:path h="2064089" w="2025387">
                <a:moveTo>
                  <a:pt x="0" y="0"/>
                </a:moveTo>
                <a:lnTo>
                  <a:pt x="2025387" y="0"/>
                </a:lnTo>
                <a:lnTo>
                  <a:pt x="2025387" y="2064088"/>
                </a:lnTo>
                <a:lnTo>
                  <a:pt x="0" y="20640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55014" y="2051513"/>
            <a:ext cx="6379071" cy="426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3500" spc="70">
                <a:solidFill>
                  <a:srgbClr val="FFFFFF"/>
                </a:solidFill>
                <a:latin typeface="Open Sans Condensed Bold"/>
              </a:rPr>
              <a:t>CON PROTECCIÓN:</a:t>
            </a:r>
          </a:p>
          <a:p>
            <a:pPr algn="ctr">
              <a:lnSpc>
                <a:spcPts val="3300"/>
              </a:lnSpc>
            </a:pPr>
          </a:p>
          <a:p>
            <a:pPr algn="ctr"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Open Sans Condensed"/>
              </a:rPr>
              <a:t>- AUMENTARÁ LA CONFIANZA EN TUS CLIENTES</a:t>
            </a:r>
          </a:p>
          <a:p>
            <a:pPr algn="ctr"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Open Sans Condensed"/>
              </a:rPr>
              <a:t>, </a:t>
            </a:r>
          </a:p>
          <a:p>
            <a:pPr algn="ctr"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Open Sans Condensed"/>
              </a:rPr>
              <a:t>-PROPICIARÁ  UN AUMENTO  DE LOS MISMOS,</a:t>
            </a:r>
          </a:p>
          <a:p>
            <a:pPr algn="ctr">
              <a:lnSpc>
                <a:spcPts val="3300"/>
              </a:lnSpc>
            </a:pPr>
          </a:p>
          <a:p>
            <a:pPr algn="ctr"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Open Sans Condensed"/>
              </a:rPr>
              <a:t>-POR ENDE, AUMENTARÁN SUS INGRESOS</a:t>
            </a:r>
          </a:p>
          <a:p>
            <a:pPr algn="ctr">
              <a:lnSpc>
                <a:spcPts val="3300"/>
              </a:lnSpc>
            </a:pPr>
          </a:p>
          <a:p>
            <a:pPr algn="ctr"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Open Sans Condensed"/>
              </a:rPr>
              <a:t>-PRESERVARÁ TUS DATOS CONFIDENCIALES.</a:t>
            </a:r>
          </a:p>
          <a:p>
            <a:pPr algn="ctr">
              <a:lnSpc>
                <a:spcPts val="33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2051513"/>
            <a:ext cx="7640638" cy="426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3500" spc="70">
                <a:solidFill>
                  <a:srgbClr val="FFFFFF"/>
                </a:solidFill>
                <a:latin typeface="Open Sans Condensed Bold"/>
              </a:rPr>
              <a:t>SIN PROTECCIÓN</a:t>
            </a:r>
          </a:p>
          <a:p>
            <a:pPr algn="ctr">
              <a:lnSpc>
                <a:spcPts val="3300"/>
              </a:lnSpc>
            </a:pPr>
          </a:p>
          <a:p>
            <a:pPr algn="ctr"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Open Sans Condensed"/>
              </a:rPr>
              <a:t>-COSTES ECONÓMICOS.</a:t>
            </a:r>
          </a:p>
          <a:p>
            <a:pPr algn="ctr">
              <a:lnSpc>
                <a:spcPts val="3300"/>
              </a:lnSpc>
            </a:pPr>
          </a:p>
          <a:p>
            <a:pPr algn="ctr"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Open Sans Condensed"/>
              </a:rPr>
              <a:t>-PÉRDIDA DE REPUTACIÓN </a:t>
            </a:r>
          </a:p>
          <a:p>
            <a:pPr algn="ctr">
              <a:lnSpc>
                <a:spcPts val="3300"/>
              </a:lnSpc>
            </a:pPr>
          </a:p>
          <a:p>
            <a:pPr algn="ctr"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Open Sans Condensed"/>
              </a:rPr>
              <a:t>-PÉRDIDA FINANCIERA PARA LA EMPRESA</a:t>
            </a:r>
          </a:p>
          <a:p>
            <a:pPr algn="ctr">
              <a:lnSpc>
                <a:spcPts val="3300"/>
              </a:lnSpc>
            </a:pPr>
          </a:p>
          <a:p>
            <a:pPr algn="ctr"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Open Sans Condensed"/>
              </a:rPr>
              <a:t>-IMPACTO LEGAL</a:t>
            </a:r>
          </a:p>
          <a:p>
            <a:pPr algn="ctr">
              <a:lnSpc>
                <a:spcPts val="33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9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631307" y="1519923"/>
            <a:ext cx="11025386" cy="4404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22"/>
              </a:lnSpc>
            </a:pPr>
            <a:r>
              <a:rPr lang="en-US" sz="6292" spc="125">
                <a:solidFill>
                  <a:srgbClr val="FFFFFF"/>
                </a:solidFill>
                <a:latin typeface="Open Sans Condensed"/>
              </a:rPr>
              <a:t>POR LO QUE NO TE LO PIENSES MÁS:</a:t>
            </a:r>
          </a:p>
          <a:p>
            <a:pPr algn="ctr">
              <a:lnSpc>
                <a:spcPts val="6922"/>
              </a:lnSpc>
            </a:pPr>
          </a:p>
          <a:p>
            <a:pPr algn="ctr">
              <a:lnSpc>
                <a:spcPts val="6922"/>
              </a:lnSpc>
            </a:pPr>
            <a:r>
              <a:rPr lang="en-US" sz="6292" spc="125">
                <a:solidFill>
                  <a:srgbClr val="FFFFFF"/>
                </a:solidFill>
                <a:latin typeface="Open Sans Condensed"/>
              </a:rPr>
              <a:t>YA TIENES DEMASIADOS PROBLEMAS,</a:t>
            </a:r>
          </a:p>
          <a:p>
            <a:pPr algn="ctr">
              <a:lnSpc>
                <a:spcPts val="6922"/>
              </a:lnSpc>
            </a:pPr>
            <a:r>
              <a:rPr lang="en-US" sz="6292" spc="125">
                <a:solidFill>
                  <a:srgbClr val="FFFFFF"/>
                </a:solidFill>
                <a:latin typeface="Open Sans Condensed"/>
              </a:rPr>
              <a:t>DÉJANOS</a:t>
            </a:r>
            <a:r>
              <a:rPr lang="en-US" sz="6292" spc="125">
                <a:solidFill>
                  <a:srgbClr val="FFFFFF"/>
                </a:solidFill>
                <a:latin typeface="Open Sans Condensed Bold"/>
              </a:rPr>
              <a:t> EL PHISHING A NOSOTROS</a:t>
            </a:r>
          </a:p>
          <a:p>
            <a:pPr algn="ctr">
              <a:lnSpc>
                <a:spcPts val="6922"/>
              </a:lnSpc>
              <a:spcBef>
                <a:spcPct val="0"/>
              </a:spcBef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7020364" y="5924192"/>
            <a:ext cx="4247271" cy="3334108"/>
          </a:xfrm>
          <a:custGeom>
            <a:avLst/>
            <a:gdLst/>
            <a:ahLst/>
            <a:cxnLst/>
            <a:rect r="r" b="b" t="t" l="l"/>
            <a:pathLst>
              <a:path h="3334108" w="4247271">
                <a:moveTo>
                  <a:pt x="0" y="0"/>
                </a:moveTo>
                <a:lnTo>
                  <a:pt x="4247272" y="0"/>
                </a:lnTo>
                <a:lnTo>
                  <a:pt x="4247272" y="3334108"/>
                </a:lnTo>
                <a:lnTo>
                  <a:pt x="0" y="33341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DAF1o01fpMI</dc:identifier>
  <dcterms:modified xsi:type="dcterms:W3CDTF">2011-08-01T06:04:30Z</dcterms:modified>
  <cp:revision>1</cp:revision>
  <dc:title>DETECTOR DE Phishing</dc:title>
</cp:coreProperties>
</file>

<file path=docProps/thumbnail.jpeg>
</file>